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64" r:id="rId2"/>
    <p:sldId id="292" r:id="rId3"/>
    <p:sldId id="365" r:id="rId4"/>
    <p:sldId id="366" r:id="rId5"/>
    <p:sldId id="367" r:id="rId6"/>
    <p:sldId id="368" r:id="rId7"/>
    <p:sldId id="369" r:id="rId8"/>
    <p:sldId id="371" r:id="rId9"/>
    <p:sldId id="446" r:id="rId10"/>
    <p:sldId id="30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Rochel" initials="SR" lastIdx="13" clrIdx="0">
    <p:extLst>
      <p:ext uri="{19B8F6BF-5375-455C-9EA6-DF929625EA0E}">
        <p15:presenceInfo xmlns:p15="http://schemas.microsoft.com/office/powerpoint/2012/main" userId="Steffen Roch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2" autoAdjust="0"/>
    <p:restoredTop sz="90924" autoAdjust="0"/>
  </p:normalViewPr>
  <p:slideViewPr>
    <p:cSldViewPr snapToGrid="0">
      <p:cViewPr varScale="1">
        <p:scale>
          <a:sx n="98" d="100"/>
          <a:sy n="98" d="100"/>
        </p:scale>
        <p:origin x="86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49A95-4837-4C46-99D1-0D4A131B7EB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3ED36-274F-43BF-A042-C857500FB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7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First call deck for a high level introduction to Apache </a:t>
            </a:r>
            <a:r>
              <a:rPr lang="en-US" sz="1000" b="0" i="0" kern="1200" dirty="0" err="1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MXNet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567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1"/>
            <a:ext cx="12192000" cy="6990316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49" y="582741"/>
            <a:ext cx="1305859" cy="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12192000" cy="6855461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Trademark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2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5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1758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mi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AB305B6-A83B-42E6-87AA-8399189A6F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16625" y="-5292"/>
            <a:ext cx="6175375" cy="6863292"/>
          </a:xfrm>
          <a:custGeom>
            <a:avLst/>
            <a:gdLst>
              <a:gd name="connsiteX0" fmla="*/ 0 w 7399020"/>
              <a:gd name="connsiteY0" fmla="*/ 0 h 8229600"/>
              <a:gd name="connsiteX1" fmla="*/ 7399020 w 7399020"/>
              <a:gd name="connsiteY1" fmla="*/ 0 h 8229600"/>
              <a:gd name="connsiteX2" fmla="*/ 7399020 w 7399020"/>
              <a:gd name="connsiteY2" fmla="*/ 8229600 h 8229600"/>
              <a:gd name="connsiteX3" fmla="*/ 0 w 7399020"/>
              <a:gd name="connsiteY3" fmla="*/ 8229600 h 8229600"/>
              <a:gd name="connsiteX4" fmla="*/ 0 w 7399020"/>
              <a:gd name="connsiteY4" fmla="*/ 0 h 8229600"/>
              <a:gd name="connsiteX0" fmla="*/ 273050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30500 w 7399020"/>
              <a:gd name="connsiteY4" fmla="*/ 0 h 8235950"/>
              <a:gd name="connsiteX0" fmla="*/ 274318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43180 w 7399020"/>
              <a:gd name="connsiteY4" fmla="*/ 0 h 823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020" h="8235950">
                <a:moveTo>
                  <a:pt x="2743180" y="0"/>
                </a:moveTo>
                <a:lnTo>
                  <a:pt x="7399020" y="6350"/>
                </a:lnTo>
                <a:lnTo>
                  <a:pt x="7399020" y="8235950"/>
                </a:lnTo>
                <a:lnTo>
                  <a:pt x="0" y="8235950"/>
                </a:lnTo>
                <a:lnTo>
                  <a:pt x="274318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i="0"/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05DAD-B9C5-4DA9-9A7E-F716B6E44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83215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37189"/>
            <a:ext cx="11655840" cy="904863"/>
          </a:xfrm>
        </p:spPr>
        <p:txBody>
          <a:bodyPr lIns="182880" tIns="146304" rIns="182880" bIns="146304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0C3233-1934-4D38-B528-4F5EEE305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048" y="2211567"/>
            <a:ext cx="4341813" cy="1077218"/>
          </a:xfrm>
          <a:ln w="38100" cap="sq"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0" scaled="0"/>
            </a:gradFill>
            <a:miter lim="800000"/>
          </a:ln>
        </p:spPr>
        <p:txBody>
          <a:bodyPr lIns="274320" tIns="274320" rIns="274320" bIns="274320"/>
          <a:lstStyle>
            <a:lvl1pPr marL="304788" indent="-304788">
              <a:lnSpc>
                <a:spcPct val="100000"/>
              </a:lnSpc>
              <a:spcBef>
                <a:spcPts val="0"/>
              </a:spcBef>
              <a:spcAft>
                <a:spcPts val="833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n-US" sz="2000" b="0" kern="1200" spc="0" baseline="0" dirty="0" smtClean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indent="0">
              <a:buFont typeface="Arial" panose="020B0604020202020204" pitchFamily="34" charset="0"/>
              <a:buNone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Write out the main points that you’ll be covering here.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5E15808-C7B1-504C-82A0-8B31D2DB67D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4938" y="6317276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24195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luon-cv.mxnet.io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tiff"/><Relationship Id="rId4" Type="http://schemas.openxmlformats.org/officeDocument/2006/relationships/hyperlink" Target="https://github.com/dmlc/gluon-cv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"/><Relationship Id="rId3" Type="http://schemas.openxmlformats.org/officeDocument/2006/relationships/image" Target="../media/image10.tiff"/><Relationship Id="rId7" Type="http://schemas.openxmlformats.org/officeDocument/2006/relationships/image" Target="../media/image14.tif"/><Relationship Id="rId12" Type="http://schemas.openxmlformats.org/officeDocument/2006/relationships/image" Target="../media/image19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tif"/><Relationship Id="rId11" Type="http://schemas.openxmlformats.org/officeDocument/2006/relationships/image" Target="../media/image18.tiff"/><Relationship Id="rId5" Type="http://schemas.openxmlformats.org/officeDocument/2006/relationships/image" Target="../media/image12.tif"/><Relationship Id="rId10" Type="http://schemas.openxmlformats.org/officeDocument/2006/relationships/image" Target="../media/image17.tif"/><Relationship Id="rId4" Type="http://schemas.openxmlformats.org/officeDocument/2006/relationships/image" Target="../media/image11.png"/><Relationship Id="rId9" Type="http://schemas.openxmlformats.org/officeDocument/2006/relationships/image" Target="../media/image16.t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2DA53383-82DC-40F4-A734-4D0158B47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8525" y="2625603"/>
            <a:ext cx="10363200" cy="102603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Deploy </a:t>
            </a:r>
            <a:r>
              <a:rPr lang="en-US" sz="4000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GluonCV</a:t>
            </a:r>
            <a:r>
              <a:rPr 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581EF-8A27-4828-B2A0-94ED32196F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</a:blip>
          <a:stretch>
            <a:fillRect/>
          </a:stretch>
        </p:blipFill>
        <p:spPr>
          <a:xfrm>
            <a:off x="6951435" y="3066585"/>
            <a:ext cx="4700915" cy="3130532"/>
          </a:xfrm>
          <a:prstGeom prst="rect">
            <a:avLst/>
          </a:prstGeom>
        </p:spPr>
      </p:pic>
      <p:pic>
        <p:nvPicPr>
          <p:cNvPr id="5" name="Picture 2" descr="http://mxnet.incubator.apache.org/_static/mxnet.png">
            <a:extLst>
              <a:ext uri="{FF2B5EF4-FFF2-40B4-BE49-F238E27FC236}">
                <a16:creationId xmlns:a16="http://schemas.microsoft.com/office/drawing/2014/main" id="{AE21808A-0D34-1E41-9697-21B279B0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5751" y="167144"/>
            <a:ext cx="2716139" cy="930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8703" y="227284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Like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? Go build!</a:t>
            </a:r>
          </a:p>
        </p:txBody>
      </p:sp>
      <p:sp>
        <p:nvSpPr>
          <p:cNvPr id="11" name="https://gluon-cv.mxnet.io">
            <a:extLst>
              <a:ext uri="{FF2B5EF4-FFF2-40B4-BE49-F238E27FC236}">
                <a16:creationId xmlns:a16="http://schemas.microsoft.com/office/drawing/2014/main" id="{99811199-7A37-5043-AEED-C9F20F52310D}"/>
              </a:ext>
            </a:extLst>
          </p:cNvPr>
          <p:cNvSpPr txBox="1"/>
          <p:nvPr/>
        </p:nvSpPr>
        <p:spPr>
          <a:xfrm>
            <a:off x="3908497" y="4793963"/>
            <a:ext cx="5001967" cy="69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spcBef>
                <a:spcPts val="4200"/>
              </a:spcBef>
              <a:defRPr sz="3200" b="0"/>
            </a:lvl1pPr>
          </a:lstStyle>
          <a:p>
            <a:r>
              <a:rPr sz="36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https://gluon-cv.mxnet.io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endParaRPr sz="3600" dirty="0">
              <a:solidFill>
                <a:srgbClr val="00B0F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5446E5-9355-7441-B9F6-6AC7D1196593}"/>
              </a:ext>
            </a:extLst>
          </p:cNvPr>
          <p:cNvSpPr/>
          <p:nvPr/>
        </p:nvSpPr>
        <p:spPr>
          <a:xfrm>
            <a:off x="1939638" y="1648694"/>
            <a:ext cx="1645920" cy="1645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luon_s2.png" descr="gluon_s2.png">
            <a:extLst>
              <a:ext uri="{FF2B5EF4-FFF2-40B4-BE49-F238E27FC236}">
                <a16:creationId xmlns:a16="http://schemas.microsoft.com/office/drawing/2014/main" id="{1E18E1BA-4A68-7B4D-B03E-9689278C3D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146" y="4362116"/>
            <a:ext cx="1524394" cy="155448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BCCF3E-A4D5-BE48-8CE1-12C956CAD31D}"/>
              </a:ext>
            </a:extLst>
          </p:cNvPr>
          <p:cNvSpPr/>
          <p:nvPr/>
        </p:nvSpPr>
        <p:spPr>
          <a:xfrm>
            <a:off x="3645023" y="2123019"/>
            <a:ext cx="5995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https://github.com/dmlc/gluon-cv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96190-8EAC-D341-80F8-0F529F03D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103" y="1687044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are not toys, they take effect after 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647F5-D230-AE4F-AE58-D32796E8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668" y="2230243"/>
            <a:ext cx="6536664" cy="357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 </a:t>
            </a:r>
            <a:r>
              <a:rPr lang="en-US" dirty="0" err="1">
                <a:solidFill>
                  <a:schemeClr val="bg1"/>
                </a:solidFill>
              </a:rPr>
              <a:t>GluonCV</a:t>
            </a:r>
            <a:r>
              <a:rPr lang="en-US" dirty="0">
                <a:solidFill>
                  <a:schemeClr val="bg1"/>
                </a:solidFill>
              </a:rPr>
              <a:t> Models</a:t>
            </a:r>
          </a:p>
        </p:txBody>
      </p:sp>
      <p:pic>
        <p:nvPicPr>
          <p:cNvPr id="4" name="gluon_s2.png" descr="gluon_s2.png">
            <a:extLst>
              <a:ext uri="{FF2B5EF4-FFF2-40B4-BE49-F238E27FC236}">
                <a16:creationId xmlns:a16="http://schemas.microsoft.com/office/drawing/2014/main" id="{AB7FD1A8-3DD0-8746-AFD7-417F3E5ED1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7123" y="1791072"/>
            <a:ext cx="617542" cy="6297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C7F7D7-2EB1-E540-9C4C-F58729CEE43A}"/>
              </a:ext>
            </a:extLst>
          </p:cNvPr>
          <p:cNvSpPr txBox="1"/>
          <p:nvPr/>
        </p:nvSpPr>
        <p:spPr>
          <a:xfrm>
            <a:off x="4913485" y="1791072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287BD-45E0-2742-ACFE-190B7AD9A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572" y="2799270"/>
            <a:ext cx="629730" cy="629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4C9F8D-FBEC-D148-93D4-01F0C4BEB16E}"/>
              </a:ext>
            </a:extLst>
          </p:cNvPr>
          <p:cNvSpPr txBox="1"/>
          <p:nvPr/>
        </p:nvSpPr>
        <p:spPr>
          <a:xfrm>
            <a:off x="3987934" y="2821747"/>
            <a:ext cx="5043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MXNet</a:t>
            </a:r>
            <a:r>
              <a:rPr lang="en-US" sz="3200" dirty="0">
                <a:solidFill>
                  <a:schemeClr val="bg1"/>
                </a:solidFill>
              </a:rPr>
              <a:t> Computational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7D6A9-567B-E245-B30A-05F46A4D43AA}"/>
              </a:ext>
            </a:extLst>
          </p:cNvPr>
          <p:cNvSpPr txBox="1"/>
          <p:nvPr/>
        </p:nvSpPr>
        <p:spPr>
          <a:xfrm>
            <a:off x="1540393" y="4036831"/>
            <a:ext cx="3245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Json Acyclic Graph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92E142-C15A-884E-90A4-4A42E6B09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62" y="5122994"/>
            <a:ext cx="3388667" cy="9521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8A9931-528D-0C43-8E51-40DD64422885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6401132" y="2375847"/>
            <a:ext cx="101" cy="5847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E8B600-E5E7-CC43-ABD1-6A7B27EEF1A7}"/>
              </a:ext>
            </a:extLst>
          </p:cNvPr>
          <p:cNvCxnSpPr>
            <a:cxnSpLocks/>
          </p:cNvCxnSpPr>
          <p:nvPr/>
        </p:nvCxnSpPr>
        <p:spPr>
          <a:xfrm flipH="1">
            <a:off x="4913485" y="3298543"/>
            <a:ext cx="1487648" cy="738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96AE70-EFDC-4941-AABF-888A04333BB4}"/>
              </a:ext>
            </a:extLst>
          </p:cNvPr>
          <p:cNvCxnSpPr>
            <a:cxnSpLocks/>
          </p:cNvCxnSpPr>
          <p:nvPr/>
        </p:nvCxnSpPr>
        <p:spPr>
          <a:xfrm flipH="1">
            <a:off x="3040128" y="4543724"/>
            <a:ext cx="101" cy="5847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94D36C-29B5-B04F-AFB7-C72805B82A47}"/>
              </a:ext>
            </a:extLst>
          </p:cNvPr>
          <p:cNvCxnSpPr>
            <a:cxnSpLocks/>
          </p:cNvCxnSpPr>
          <p:nvPr/>
        </p:nvCxnSpPr>
        <p:spPr>
          <a:xfrm>
            <a:off x="6401234" y="3267647"/>
            <a:ext cx="1844585" cy="76918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82F10F8-8D17-974E-A244-F110A576E24D}"/>
              </a:ext>
            </a:extLst>
          </p:cNvPr>
          <p:cNvSpPr txBox="1"/>
          <p:nvPr/>
        </p:nvSpPr>
        <p:spPr>
          <a:xfrm>
            <a:off x="4051700" y="3537010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Export As-is</a:t>
            </a:r>
          </a:p>
        </p:txBody>
      </p:sp>
      <p:pic>
        <p:nvPicPr>
          <p:cNvPr id="20" name="image11.tif" descr="image11.tif">
            <a:extLst>
              <a:ext uri="{FF2B5EF4-FFF2-40B4-BE49-F238E27FC236}">
                <a16:creationId xmlns:a16="http://schemas.microsoft.com/office/drawing/2014/main" id="{C4EE2173-BCD9-9F46-9A8A-1F0A759C7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680" y="5231545"/>
            <a:ext cx="853311" cy="639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14.tif" descr="image14.tif">
            <a:extLst>
              <a:ext uri="{FF2B5EF4-FFF2-40B4-BE49-F238E27FC236}">
                <a16:creationId xmlns:a16="http://schemas.microsoft.com/office/drawing/2014/main" id="{FC4BD9F1-CFB1-2F4C-B8E4-B54443101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954" y="5231545"/>
            <a:ext cx="1128494" cy="639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CEEDADF-0B6E-6949-82C0-50C644A77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2223" y="5231545"/>
            <a:ext cx="715456" cy="639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image13.tif" descr="image13.tif">
            <a:extLst>
              <a:ext uri="{FF2B5EF4-FFF2-40B4-BE49-F238E27FC236}">
                <a16:creationId xmlns:a16="http://schemas.microsoft.com/office/drawing/2014/main" id="{2B44D514-0E92-0149-844C-D5A3AE34B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954" y="6050985"/>
            <a:ext cx="1128494" cy="61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Image" descr="Image">
            <a:extLst>
              <a:ext uri="{FF2B5EF4-FFF2-40B4-BE49-F238E27FC236}">
                <a16:creationId xmlns:a16="http://schemas.microsoft.com/office/drawing/2014/main" id="{976427E7-2DE6-DD47-8589-F893E754CA9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9795" t="29030" r="19795" b="10560"/>
          <a:stretch>
            <a:fillRect/>
          </a:stretch>
        </p:blipFill>
        <p:spPr>
          <a:xfrm>
            <a:off x="8177497" y="6050985"/>
            <a:ext cx="1042748" cy="584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" descr="Image">
            <a:extLst>
              <a:ext uri="{FF2B5EF4-FFF2-40B4-BE49-F238E27FC236}">
                <a16:creationId xmlns:a16="http://schemas.microsoft.com/office/drawing/2014/main" id="{E7415AC1-6CB8-C144-B844-491F6BEFD9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0222" y="6033177"/>
            <a:ext cx="649515" cy="64951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28ECBE-69E2-AD44-A670-ECCC115B41D7}"/>
              </a:ext>
            </a:extLst>
          </p:cNvPr>
          <p:cNvCxnSpPr>
            <a:cxnSpLocks/>
          </p:cNvCxnSpPr>
          <p:nvPr/>
        </p:nvCxnSpPr>
        <p:spPr>
          <a:xfrm flipH="1">
            <a:off x="8382332" y="4646770"/>
            <a:ext cx="101" cy="5847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5DA691F1-B999-BC48-913A-8E242744D5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5687" y="4053973"/>
            <a:ext cx="1723849" cy="6399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9BB2BB-1F9D-5B44-BAE2-AAFACF609317}"/>
              </a:ext>
            </a:extLst>
          </p:cNvPr>
          <p:cNvSpPr txBox="1"/>
          <p:nvPr/>
        </p:nvSpPr>
        <p:spPr>
          <a:xfrm>
            <a:off x="7888980" y="3495946"/>
            <a:ext cx="198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Optimize with TVM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8AAFF10-70C1-644B-8F9C-DA019492C7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3518" y="5122994"/>
            <a:ext cx="1840351" cy="95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5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6825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Optimize with TVM to speed up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0C4A3-DBF6-0348-B30A-D05CD001B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49" y="1325563"/>
            <a:ext cx="7485101" cy="45747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827D07-2F78-234A-B7BE-D2E11EA78A5E}"/>
              </a:ext>
            </a:extLst>
          </p:cNvPr>
          <p:cNvSpPr txBox="1"/>
          <p:nvPr/>
        </p:nvSpPr>
        <p:spPr>
          <a:xfrm>
            <a:off x="261257" y="1685108"/>
            <a:ext cx="160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High level</a:t>
            </a:r>
          </a:p>
          <a:p>
            <a:r>
              <a:rPr lang="en-US" dirty="0">
                <a:solidFill>
                  <a:schemeClr val="bg1"/>
                </a:solidFill>
              </a:rPr>
              <a:t>TVM  summary</a:t>
            </a:r>
          </a:p>
        </p:txBody>
      </p:sp>
    </p:spTree>
    <p:extLst>
      <p:ext uri="{BB962C8B-B14F-4D97-AF65-F5344CB8AC3E}">
        <p14:creationId xmlns:p14="http://schemas.microsoft.com/office/powerpoint/2010/main" val="13598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34319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Automatic tuning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B6A7C0-F031-1043-BBAC-0D04FDD47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556"/>
            <a:ext cx="12192000" cy="540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9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34319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Learning-based Optimizer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200DA-2944-A944-B2DF-F38C30E5B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218"/>
            <a:ext cx="12192000" cy="533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0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6825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Effects of Vision-specific Optimizations using TVM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0E7F9-D89D-954F-9416-D22A1E96F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3" y="2082518"/>
            <a:ext cx="3462601" cy="2552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86FA85-5693-E441-97EC-0E3C965D4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71" y="2082518"/>
            <a:ext cx="3303771" cy="2552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7107A0-DFEC-EE43-9293-CFA1BA276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259" y="2082518"/>
            <a:ext cx="3462600" cy="2552269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40CD9C5-7557-6C44-BCBF-E6456402A2F1}"/>
              </a:ext>
            </a:extLst>
          </p:cNvPr>
          <p:cNvSpPr txBox="1">
            <a:spLocks/>
          </p:cNvSpPr>
          <p:nvPr/>
        </p:nvSpPr>
        <p:spPr bwMode="auto">
          <a:xfrm>
            <a:off x="1565653" y="4904034"/>
            <a:ext cx="16891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AWS </a:t>
            </a:r>
            <a:r>
              <a:rPr lang="en-US" altLang="en-US" sz="2000" dirty="0" err="1">
                <a:solidFill>
                  <a:schemeClr val="bg1"/>
                </a:solidFill>
              </a:rPr>
              <a:t>DeepLens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47F89AA-EE28-C146-8A6B-159CCB26D905}"/>
              </a:ext>
            </a:extLst>
          </p:cNvPr>
          <p:cNvSpPr txBox="1">
            <a:spLocks/>
          </p:cNvSpPr>
          <p:nvPr/>
        </p:nvSpPr>
        <p:spPr bwMode="auto">
          <a:xfrm>
            <a:off x="5130206" y="5089593"/>
            <a:ext cx="16891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Acer </a:t>
            </a:r>
            <a:r>
              <a:rPr lang="en-US" altLang="en-US" sz="2000" dirty="0" err="1">
                <a:solidFill>
                  <a:schemeClr val="bg1"/>
                </a:solidFill>
              </a:rPr>
              <a:t>aiSage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3C3FCAE-D2BF-0F4B-B6AE-8139D2AA53EC}"/>
              </a:ext>
            </a:extLst>
          </p:cNvPr>
          <p:cNvSpPr txBox="1">
            <a:spLocks/>
          </p:cNvSpPr>
          <p:nvPr/>
        </p:nvSpPr>
        <p:spPr bwMode="auto">
          <a:xfrm>
            <a:off x="8694759" y="4958354"/>
            <a:ext cx="1764834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NVIDIA Jetson Nano</a:t>
            </a:r>
          </a:p>
        </p:txBody>
      </p:sp>
    </p:spTree>
    <p:extLst>
      <p:ext uri="{BB962C8B-B14F-4D97-AF65-F5344CB8AC3E}">
        <p14:creationId xmlns:p14="http://schemas.microsoft.com/office/powerpoint/2010/main" val="92874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6825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Effects of Convolution operators using TVM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40CD9C5-7557-6C44-BCBF-E6456402A2F1}"/>
              </a:ext>
            </a:extLst>
          </p:cNvPr>
          <p:cNvSpPr txBox="1">
            <a:spLocks/>
          </p:cNvSpPr>
          <p:nvPr/>
        </p:nvSpPr>
        <p:spPr bwMode="auto">
          <a:xfrm>
            <a:off x="1565653" y="4904034"/>
            <a:ext cx="16891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AWS </a:t>
            </a:r>
            <a:r>
              <a:rPr lang="en-US" altLang="en-US" sz="2000" dirty="0" err="1">
                <a:solidFill>
                  <a:schemeClr val="bg1"/>
                </a:solidFill>
              </a:rPr>
              <a:t>DeepLens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47F89AA-EE28-C146-8A6B-159CCB26D905}"/>
              </a:ext>
            </a:extLst>
          </p:cNvPr>
          <p:cNvSpPr txBox="1">
            <a:spLocks/>
          </p:cNvSpPr>
          <p:nvPr/>
        </p:nvSpPr>
        <p:spPr bwMode="auto">
          <a:xfrm>
            <a:off x="5130206" y="5089593"/>
            <a:ext cx="16891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Acer </a:t>
            </a:r>
            <a:r>
              <a:rPr lang="en-US" altLang="en-US" sz="2000" dirty="0" err="1">
                <a:solidFill>
                  <a:schemeClr val="bg1"/>
                </a:solidFill>
              </a:rPr>
              <a:t>aiSage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3C3FCAE-D2BF-0F4B-B6AE-8139D2AA53EC}"/>
              </a:ext>
            </a:extLst>
          </p:cNvPr>
          <p:cNvSpPr txBox="1">
            <a:spLocks/>
          </p:cNvSpPr>
          <p:nvPr/>
        </p:nvSpPr>
        <p:spPr bwMode="auto">
          <a:xfrm>
            <a:off x="8694759" y="4958354"/>
            <a:ext cx="1764834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NVIDIA Jetson Nano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916850-4D98-334C-A334-3A8F87D9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61" y="2082517"/>
            <a:ext cx="3334093" cy="255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4676F8-D460-8146-B95D-4F729CE25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643" y="2082517"/>
            <a:ext cx="3344227" cy="2552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C447A7-A7ED-7E47-A827-41B52631B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259" y="2082517"/>
            <a:ext cx="3253022" cy="255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5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916739-8241-2A43-A7E9-76D8DE4DDCBC}"/>
              </a:ext>
            </a:extLst>
          </p:cNvPr>
          <p:cNvSpPr txBox="1"/>
          <p:nvPr/>
        </p:nvSpPr>
        <p:spPr>
          <a:xfrm>
            <a:off x="5015415" y="3105834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Hands On!</a:t>
            </a:r>
          </a:p>
        </p:txBody>
      </p:sp>
    </p:spTree>
    <p:extLst>
      <p:ext uri="{BB962C8B-B14F-4D97-AF65-F5344CB8AC3E}">
        <p14:creationId xmlns:p14="http://schemas.microsoft.com/office/powerpoint/2010/main" val="388990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{A5E580B3-DA87-AF4D-9FC2-A5230D28CA47}tf16401378</Template>
  <TotalTime>21875</TotalTime>
  <Words>110</Words>
  <Application>Microsoft Macintosh PowerPoint</Application>
  <PresentationFormat>Widescreen</PresentationFormat>
  <Paragraphs>28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Amazon Ember</vt:lpstr>
      <vt:lpstr>Amazon Ember Regular</vt:lpstr>
      <vt:lpstr>Arial</vt:lpstr>
      <vt:lpstr>Calibri</vt:lpstr>
      <vt:lpstr>Calibri Light</vt:lpstr>
      <vt:lpstr>Wingdings</vt:lpstr>
      <vt:lpstr>Office Theme</vt:lpstr>
      <vt:lpstr>Deploy GluonCV models</vt:lpstr>
      <vt:lpstr>Models are not toys, they take effect after deployment</vt:lpstr>
      <vt:lpstr>Deploy GluonCV Models</vt:lpstr>
      <vt:lpstr>Optimize with TVM to speed up Inference</vt:lpstr>
      <vt:lpstr>Automatic tuning</vt:lpstr>
      <vt:lpstr>Learning-based Optimizer</vt:lpstr>
      <vt:lpstr>Effects of Vision-specific Optimizations using TVM</vt:lpstr>
      <vt:lpstr>Effects of Convolution operators using TVM</vt:lpstr>
      <vt:lpstr>PowerPoint Presentation</vt:lpstr>
      <vt:lpstr>Like GluonCV? Go build!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Sukwon</dc:creator>
  <cp:lastModifiedBy>Microsoft Office User</cp:lastModifiedBy>
  <cp:revision>236</cp:revision>
  <dcterms:created xsi:type="dcterms:W3CDTF">2018-05-23T17:43:54Z</dcterms:created>
  <dcterms:modified xsi:type="dcterms:W3CDTF">2019-10-24T23:18:28Z</dcterms:modified>
</cp:coreProperties>
</file>